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
<Relationships xmlns="http://schemas.openxmlformats.org/package/2006/relationships">
  <Relationship Id="rId1" Type="http://schemas.openxmlformats.org/officeDocument/2006/relationships/officeDocument" Target="ppt/presentation.xml"/>
  <Relationship Id="rId2" Type="http://schemas.openxmlformats.org/package/2006/relationships/metadata/core-properties" Target="docProps/core.xml"/>
  <Relationship Id="rId3" Type="http://schemas.openxmlformats.org/officeDocument/2006/relationships/extended-properties" Target="docProps/app.xml"/>
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 type="wide"/>
  <p:notesSz cx="6858000" cy="9144000"/>
  <p:defaultTextStyle/>
</p:presentation>
</file>

<file path=ppt/_rels/presentation.xml.rels><?xml version="1.0" encoding="UTF-8" standalone="yes"?>
<Relationships xmlns="http://schemas.openxmlformats.org/package/2006/relationships">
  <Relationship Id="rId1" Type="http://schemas.openxmlformats.org/officeDocument/2006/relationships/slideMaster" Target="slideMasters/slideMaster1.xml"/> <Relationship Id="rId2" Type="http://schemas.openxmlformats.org/officeDocument/2006/relationships/slide" Target="slides/slide1.xml"/> <Relationship Id="rId3" Type="http://schemas.openxmlformats.org/officeDocument/2006/relationships/slide" Target="slides/slide2.xml"/> <Relationship Id="rId4" Type="http://schemas.openxmlformats.org/officeDocument/2006/relationships/slide" Target="slides/slide3.xml"/> <Relationship Id="rId5" Type="http://schemas.openxmlformats.org/officeDocument/2006/relationships/slide" Target="slides/slide4.xml"/> <Relationship Id="rId6" Type="http://schemas.openxmlformats.org/officeDocument/2006/relationships/slide" Target="slides/slide5.xml"/> <Relationship Id="rId7" Type="http://schemas.openxmlformats.org/officeDocument/2006/relationships/slide" Target="slides/slide6.xml"/> <Relationship Id="rId8" Type="http://schemas.openxmlformats.org/officeDocument/2006/relationships/slide" Target="slides/slide7.xml"/> <Relationship Id="rId9" Type="http://schemas.openxmlformats.org/officeDocument/2006/relationships/slide" Target="slides/slide8.xml"/>
</Relationships>

</file>

<file path=ppt/slideLayouts/_rels/slideLayout1.xml.rels>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/>
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  <Relationship Id="rId2" Type="http://schemas.openxmlformats.org/officeDocument/2006/relationships/theme" Target="../theme/theme1.xml"/>
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2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3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4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5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6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7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_rels/slide8.xml.rels>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/>
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2"/>
          <p:cNvSpPr txBox="1"/>
          <p:nvPr/>
        </p:nvSpPr>
        <p:spPr>
          <a:xfrm>
            <a:off x="857250" y="1619250"/>
            <a:ext cx="857250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800" b="1">
                <a:solidFill>
                  <a:srgbClr val="17304A"/>
                </a:solidFill>
                <a:latin typeface="Microsoft YaHei"/>
                <a:ea typeface="Microsoft YaHei"/>
              </a:rPr>
              <a:t>订单监测与供应监测</a:t>
            </a:r>
            <a:endParaRPr lang="zh-CN" sz="3800"/>
          </a:p>
        </p:txBody>
      </p:sp>
      <p:sp>
        <p:nvSpPr>
          <p:cNvPr id="3" name="Text 3"/>
          <p:cNvSpPr txBox="1"/>
          <p:nvPr/>
        </p:nvSpPr>
        <p:spPr>
          <a:xfrm>
            <a:off x="876300" y="2266950"/>
            <a:ext cx="8382000" cy="361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000">
                <a:solidFill>
                  <a:srgbClr val="666666"/>
                </a:solidFill>
                <a:latin typeface="Microsoft YaHei"/>
                <a:ea typeface="Microsoft YaHei"/>
              </a:rPr>
              <a:t>模块架构、功能逻辑与系统关联汇报</a:t>
            </a:r>
            <a:endParaRPr lang="zh-CN" sz="2000"/>
          </a:p>
        </p:txBody>
      </p:sp>
      <p:sp>
        <p:nvSpPr>
          <p:cNvPr id="4" name="Text 4"/>
          <p:cNvSpPr txBox="1"/>
          <p:nvPr/>
        </p:nvSpPr>
        <p:spPr>
          <a:xfrm>
            <a:off x="895350" y="2857500"/>
            <a:ext cx="4000500" cy="2667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500" b="1">
                <a:solidFill>
                  <a:srgbClr val="2B74B1"/>
                </a:solidFill>
                <a:latin typeface="Microsoft YaHei"/>
                <a:ea typeface="Microsoft YaHei"/>
              </a:rPr>
              <a:t>面向管理层的简版说明</a:t>
            </a:r>
            <a:endParaRPr lang="zh-CN" sz="1500"/>
          </a:p>
        </p:txBody>
      </p:sp>
      <p:sp>
        <p:nvSpPr>
          <p:cNvPr id="5" name="Box 5"/>
          <p:cNvSpPr/>
          <p:nvPr/>
        </p:nvSpPr>
        <p:spPr>
          <a:xfrm>
            <a:off x="7239000" y="1619250"/>
            <a:ext cx="3714750" cy="2381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6" name="Box 6"/>
          <p:cNvSpPr/>
          <p:nvPr/>
        </p:nvSpPr>
        <p:spPr>
          <a:xfrm>
            <a:off x="7239000" y="1619250"/>
            <a:ext cx="76200" cy="238125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7" name="Text 7"/>
          <p:cNvSpPr txBox="1"/>
          <p:nvPr/>
        </p:nvSpPr>
        <p:spPr>
          <a:xfrm>
            <a:off x="7448550" y="1771650"/>
            <a:ext cx="338137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汇报重点</a:t>
            </a:r>
            <a:endParaRPr lang="zh-CN" sz="1700"/>
          </a:p>
        </p:txBody>
      </p:sp>
      <p:sp>
        <p:nvSpPr>
          <p:cNvPr id="8" name="Text 8"/>
          <p:cNvSpPr txBox="1"/>
          <p:nvPr/>
        </p:nvSpPr>
        <p:spPr>
          <a:xfrm>
            <a:off x="7448550" y="2171700"/>
            <a:ext cx="3381375" cy="1733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1. 两个模块分别解决什么问题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2. 数据如何进入系统并形成分析结果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3. 与库存、产品、生命周期等模块如何关联</a:t>
            </a:r>
            <a:endParaRPr lang="zh-CN" sz="1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9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一页总览</a:t>
            </a:r>
            <a:endParaRPr lang="zh-CN" sz="3000"/>
          </a:p>
        </p:txBody>
      </p:sp>
      <p:sp>
        <p:nvSpPr>
          <p:cNvPr id="10" name="Text 10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两个模块都采用：数据接入 -&gt; 数据入库 -&gt; 后端聚合 -&gt; 前端看板展示</a:t>
            </a:r>
            <a:endParaRPr lang="zh-CN" sz="1400"/>
          </a:p>
        </p:txBody>
      </p:sp>
      <p:sp>
        <p:nvSpPr>
          <p:cNvPr id="11" name="Box 11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12" name="Box 12"/>
          <p:cNvSpPr/>
          <p:nvPr/>
        </p:nvSpPr>
        <p:spPr>
          <a:xfrm>
            <a:off x="762000" y="1619250"/>
            <a:ext cx="4762500" cy="30480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13" name="Box 13"/>
          <p:cNvSpPr/>
          <p:nvPr/>
        </p:nvSpPr>
        <p:spPr>
          <a:xfrm>
            <a:off x="762000" y="1619250"/>
            <a:ext cx="76200" cy="304800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14" name="Text 14"/>
          <p:cNvSpPr txBox="1"/>
          <p:nvPr/>
        </p:nvSpPr>
        <p:spPr>
          <a:xfrm>
            <a:off x="97155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订单监测</a:t>
            </a:r>
            <a:endParaRPr lang="zh-CN" sz="1700"/>
          </a:p>
        </p:txBody>
      </p:sp>
      <p:sp>
        <p:nvSpPr>
          <p:cNvPr id="15" name="Text 15"/>
          <p:cNvSpPr txBox="1"/>
          <p:nvPr/>
        </p:nvSpPr>
        <p:spPr>
          <a:xfrm>
            <a:off x="971550" y="2171700"/>
            <a:ext cx="4429125" cy="2400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关注销售侧：订单金额、商品贡献、渠道/平台表现、支付效率、退款漏损、连带购买。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当前数据库已有核心表，具备较完整的数据分析基础。</a:t>
            </a:r>
            <a:endParaRPr lang="zh-CN" sz="1300"/>
          </a:p>
        </p:txBody>
      </p:sp>
      <p:sp>
        <p:nvSpPr>
          <p:cNvPr id="16" name="Box 16"/>
          <p:cNvSpPr/>
          <p:nvPr/>
        </p:nvSpPr>
        <p:spPr>
          <a:xfrm>
            <a:off x="6667500" y="1619250"/>
            <a:ext cx="4762500" cy="30480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17" name="Box 17"/>
          <p:cNvSpPr/>
          <p:nvPr/>
        </p:nvSpPr>
        <p:spPr>
          <a:xfrm>
            <a:off x="6667500" y="1619250"/>
            <a:ext cx="76200" cy="3048000"/>
          </a:xfrm>
          <a:prstGeom prst="rect">
            <a:avLst/>
          </a:prstGeom>
          <a:solidFill>
            <a:srgbClr val="449B7A"/>
          </a:solidFill>
          <a:ln w="9525">
            <a:solidFill>
              <a:srgbClr val="449B7A"/>
            </a:solidFill>
          </a:ln>
        </p:spPr>
      </p:sp>
      <p:sp>
        <p:nvSpPr>
          <p:cNvPr id="18" name="Text 18"/>
          <p:cNvSpPr txBox="1"/>
          <p:nvPr/>
        </p:nvSpPr>
        <p:spPr>
          <a:xfrm>
            <a:off x="687705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供应监测</a:t>
            </a:r>
            <a:endParaRPr lang="zh-CN" sz="1700"/>
          </a:p>
        </p:txBody>
      </p:sp>
      <p:sp>
        <p:nvSpPr>
          <p:cNvPr id="19" name="Text 19"/>
          <p:cNvSpPr txBox="1"/>
          <p:nvPr/>
        </p:nvSpPr>
        <p:spPr>
          <a:xfrm>
            <a:off x="6877050" y="2171700"/>
            <a:ext cx="4429125" cy="2400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关注采购侧：供应商履约、采购订单、入库金额、账期、准交率、付款计划。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当前数据库只有部分基础数据，需补齐采购订单、账期和交付匹配数据。</a:t>
            </a:r>
            <a:endParaRPr lang="zh-CN" sz="1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20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整体模块架构</a:t>
            </a:r>
            <a:endParaRPr lang="zh-CN" sz="3000"/>
          </a:p>
        </p:txBody>
      </p:sp>
      <p:sp>
        <p:nvSpPr>
          <p:cNvPr id="21" name="Text 21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前端页面保持稳定，后端逐步将文件依赖切换为数据库驱动</a:t>
            </a:r>
            <a:endParaRPr lang="zh-CN" sz="1400"/>
          </a:p>
        </p:txBody>
      </p:sp>
      <p:sp>
        <p:nvSpPr>
          <p:cNvPr id="22" name="Box 22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23" name="Box 23"/>
          <p:cNvSpPr/>
          <p:nvPr/>
        </p:nvSpPr>
        <p:spPr>
          <a:xfrm>
            <a:off x="666750" y="2095500"/>
            <a:ext cx="1714500" cy="742950"/>
          </a:xfrm>
          <a:prstGeom prst="roundRect">
            <a:avLst/>
          </a:prstGeom>
          <a:solidFill>
            <a:srgbClr val="DAE7F4"/>
          </a:solidFill>
          <a:ln w="9525">
            <a:solidFill>
              <a:srgbClr val="2B74B1"/>
            </a:solidFill>
          </a:ln>
        </p:spPr>
      </p:sp>
      <p:sp>
        <p:nvSpPr>
          <p:cNvPr id="24" name="Text 24"/>
          <p:cNvSpPr txBox="1"/>
          <p:nvPr/>
        </p:nvSpPr>
        <p:spPr>
          <a:xfrm>
            <a:off x="762000" y="2238375"/>
            <a:ext cx="152400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数据文件上传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CSV / Excel</a:t>
            </a:r>
            <a:endParaRPr lang="zh-CN" sz="1400"/>
          </a:p>
        </p:txBody>
      </p:sp>
      <p:sp>
        <p:nvSpPr>
          <p:cNvPr id="25" name="Text 25"/>
          <p:cNvSpPr txBox="1"/>
          <p:nvPr/>
        </p:nvSpPr>
        <p:spPr>
          <a:xfrm>
            <a:off x="2552700" y="222885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26" name="Box 26"/>
          <p:cNvSpPr/>
          <p:nvPr/>
        </p:nvSpPr>
        <p:spPr>
          <a:xfrm>
            <a:off x="3143250" y="2095500"/>
            <a:ext cx="2000250" cy="742950"/>
          </a:xfrm>
          <a:prstGeom prst="roundRect">
            <a:avLst/>
          </a:prstGeom>
          <a:solidFill>
            <a:srgbClr val="EAF5EC"/>
          </a:solidFill>
          <a:ln w="9525">
            <a:solidFill>
              <a:srgbClr val="449B7A"/>
            </a:solidFill>
          </a:ln>
        </p:spPr>
      </p:sp>
      <p:sp>
        <p:nvSpPr>
          <p:cNvPr id="27" name="Text 27"/>
          <p:cNvSpPr txBox="1"/>
          <p:nvPr/>
        </p:nvSpPr>
        <p:spPr>
          <a:xfrm>
            <a:off x="3238500" y="2238375"/>
            <a:ext cx="180975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导入服务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解析 / 清洗 / 校验</a:t>
            </a:r>
            <a:endParaRPr lang="zh-CN" sz="1400"/>
          </a:p>
        </p:txBody>
      </p:sp>
      <p:sp>
        <p:nvSpPr>
          <p:cNvPr id="28" name="Text 28"/>
          <p:cNvSpPr txBox="1"/>
          <p:nvPr/>
        </p:nvSpPr>
        <p:spPr>
          <a:xfrm>
            <a:off x="5314950" y="222885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29" name="Box 29"/>
          <p:cNvSpPr/>
          <p:nvPr/>
        </p:nvSpPr>
        <p:spPr>
          <a:xfrm>
            <a:off x="5905500" y="2095500"/>
            <a:ext cx="2000250" cy="742950"/>
          </a:xfrm>
          <a:prstGeom prst="roundRect">
            <a:avLst/>
          </a:prstGeom>
          <a:solidFill>
            <a:srgbClr val="F7F1E8"/>
          </a:solidFill>
          <a:ln w="9525">
            <a:solidFill>
              <a:srgbClr val="E88B3A"/>
            </a:solidFill>
          </a:ln>
        </p:spPr>
      </p:sp>
      <p:sp>
        <p:nvSpPr>
          <p:cNvPr id="30" name="Text 30"/>
          <p:cNvSpPr txBox="1"/>
          <p:nvPr/>
        </p:nvSpPr>
        <p:spPr>
          <a:xfrm>
            <a:off x="6000750" y="2238375"/>
            <a:ext cx="180975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业务数据库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订单 / 供应 / 库存</a:t>
            </a:r>
            <a:endParaRPr lang="zh-CN" sz="1400"/>
          </a:p>
        </p:txBody>
      </p:sp>
      <p:sp>
        <p:nvSpPr>
          <p:cNvPr id="31" name="Text 31"/>
          <p:cNvSpPr txBox="1"/>
          <p:nvPr/>
        </p:nvSpPr>
        <p:spPr>
          <a:xfrm>
            <a:off x="8077200" y="222885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32" name="Box 32"/>
          <p:cNvSpPr/>
          <p:nvPr/>
        </p:nvSpPr>
        <p:spPr>
          <a:xfrm>
            <a:off x="8667750" y="2095500"/>
            <a:ext cx="2000250" cy="742950"/>
          </a:xfrm>
          <a:prstGeom prst="roundRect">
            <a:avLst/>
          </a:prstGeom>
          <a:solidFill>
            <a:srgbClr val="F5F5F5"/>
          </a:solidFill>
          <a:ln w="9525">
            <a:solidFill>
              <a:srgbClr val="666666"/>
            </a:solidFill>
          </a:ln>
        </p:spPr>
      </p:sp>
      <p:sp>
        <p:nvSpPr>
          <p:cNvPr id="33" name="Text 33"/>
          <p:cNvSpPr txBox="1"/>
          <p:nvPr/>
        </p:nvSpPr>
        <p:spPr>
          <a:xfrm>
            <a:off x="8763000" y="2238375"/>
            <a:ext cx="180975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分析服务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Mapper / 聚合逻辑</a:t>
            </a:r>
            <a:endParaRPr lang="zh-CN" sz="1400"/>
          </a:p>
        </p:txBody>
      </p:sp>
      <p:sp>
        <p:nvSpPr>
          <p:cNvPr id="34" name="Text 34"/>
          <p:cNvSpPr txBox="1"/>
          <p:nvPr/>
        </p:nvSpPr>
        <p:spPr>
          <a:xfrm>
            <a:off x="9477375" y="2905125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600" b="1">
                <a:solidFill>
                  <a:srgbClr val="666666"/>
                </a:solidFill>
                <a:latin typeface="Microsoft YaHei"/>
                <a:ea typeface="Microsoft YaHei"/>
              </a:rPr>
              <a:t>↓</a:t>
            </a:r>
            <a:endParaRPr lang="zh-CN" sz="2600"/>
          </a:p>
        </p:txBody>
      </p:sp>
      <p:sp>
        <p:nvSpPr>
          <p:cNvPr id="35" name="Box 35"/>
          <p:cNvSpPr/>
          <p:nvPr/>
        </p:nvSpPr>
        <p:spPr>
          <a:xfrm>
            <a:off x="8667750" y="3524250"/>
            <a:ext cx="2000250" cy="7429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2B74B1"/>
            </a:solidFill>
          </a:ln>
        </p:spPr>
      </p:sp>
      <p:sp>
        <p:nvSpPr>
          <p:cNvPr id="36" name="Text 36"/>
          <p:cNvSpPr txBox="1"/>
          <p:nvPr/>
        </p:nvSpPr>
        <p:spPr>
          <a:xfrm>
            <a:off x="8763000" y="3667125"/>
            <a:ext cx="1809750" cy="552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管理看板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图表 / 报表 / 对比</a:t>
            </a:r>
            <a:endParaRPr lang="zh-CN" sz="1400"/>
          </a:p>
        </p:txBody>
      </p:sp>
      <p:sp>
        <p:nvSpPr>
          <p:cNvPr id="37" name="Box 37"/>
          <p:cNvSpPr/>
          <p:nvPr/>
        </p:nvSpPr>
        <p:spPr>
          <a:xfrm>
            <a:off x="1143000" y="4762500"/>
            <a:ext cx="9810750" cy="100012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38" name="Box 38"/>
          <p:cNvSpPr/>
          <p:nvPr/>
        </p:nvSpPr>
        <p:spPr>
          <a:xfrm>
            <a:off x="1143000" y="4762500"/>
            <a:ext cx="76200" cy="100012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39" name="Text 39"/>
          <p:cNvSpPr txBox="1"/>
          <p:nvPr/>
        </p:nvSpPr>
        <p:spPr>
          <a:xfrm>
            <a:off x="1352550" y="4914900"/>
            <a:ext cx="947737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架构原则</a:t>
            </a:r>
            <a:endParaRPr lang="zh-CN" sz="1700"/>
          </a:p>
        </p:txBody>
      </p:sp>
      <p:sp>
        <p:nvSpPr>
          <p:cNvPr id="40" name="Text 40"/>
          <p:cNvSpPr txBox="1"/>
          <p:nvPr/>
        </p:nvSpPr>
        <p:spPr>
          <a:xfrm>
            <a:off x="1352550" y="5314950"/>
            <a:ext cx="9477375" cy="3524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接口尽量保持不变，减少前端改造；数据统一入库，避免依赖本地路径；分析逻辑集中在 Service 和 Mapper 层。</a:t>
            </a:r>
            <a:endParaRPr lang="zh-CN" sz="1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41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订单监测：功能逻辑</a:t>
            </a:r>
            <a:endParaRPr lang="zh-CN" sz="3000"/>
          </a:p>
        </p:txBody>
      </p:sp>
      <p:sp>
        <p:nvSpPr>
          <p:cNvPr id="42" name="Text 42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订单监测已经具备数据库化基础，重点是持续完善导入和统计口径</a:t>
            </a:r>
            <a:endParaRPr lang="zh-CN" sz="1400"/>
          </a:p>
        </p:txBody>
      </p:sp>
      <p:sp>
        <p:nvSpPr>
          <p:cNvPr id="43" name="Box 43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44" name="Box 44"/>
          <p:cNvSpPr/>
          <p:nvPr/>
        </p:nvSpPr>
        <p:spPr>
          <a:xfrm>
            <a:off x="66675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45" name="Box 45"/>
          <p:cNvSpPr/>
          <p:nvPr/>
        </p:nvSpPr>
        <p:spPr>
          <a:xfrm>
            <a:off x="666750" y="1571625"/>
            <a:ext cx="76200" cy="352425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46" name="Text 46"/>
          <p:cNvSpPr txBox="1"/>
          <p:nvPr/>
        </p:nvSpPr>
        <p:spPr>
          <a:xfrm>
            <a:off x="87630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核心功能</a:t>
            </a:r>
            <a:endParaRPr lang="zh-CN" sz="1700"/>
          </a:p>
        </p:txBody>
      </p:sp>
      <p:sp>
        <p:nvSpPr>
          <p:cNvPr id="47" name="Text 47"/>
          <p:cNvSpPr txBox="1"/>
          <p:nvPr/>
        </p:nvSpPr>
        <p:spPr>
          <a:xfrm>
            <a:off x="87630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订单价值分析：GMV、成交金额、退款金额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商品分析：Top 商品、连带购买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渠道分析：平台、渠道、业务单元贡献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支付分析：平均支付耗时、支付漏斗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经营报表：按日/月/年聚合</a:t>
            </a:r>
            <a:endParaRPr lang="zh-CN" sz="1300"/>
          </a:p>
        </p:txBody>
      </p:sp>
      <p:sp>
        <p:nvSpPr>
          <p:cNvPr id="48" name="Box 48"/>
          <p:cNvSpPr/>
          <p:nvPr/>
        </p:nvSpPr>
        <p:spPr>
          <a:xfrm>
            <a:off x="438150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49" name="Box 49"/>
          <p:cNvSpPr/>
          <p:nvPr/>
        </p:nvSpPr>
        <p:spPr>
          <a:xfrm>
            <a:off x="4381500" y="1571625"/>
            <a:ext cx="76200" cy="3524250"/>
          </a:xfrm>
          <a:prstGeom prst="rect">
            <a:avLst/>
          </a:prstGeom>
          <a:solidFill>
            <a:srgbClr val="449B7A"/>
          </a:solidFill>
          <a:ln w="9525">
            <a:solidFill>
              <a:srgbClr val="449B7A"/>
            </a:solidFill>
          </a:ln>
        </p:spPr>
      </p:sp>
      <p:sp>
        <p:nvSpPr>
          <p:cNvPr id="50" name="Text 50"/>
          <p:cNvSpPr txBox="1"/>
          <p:nvPr/>
        </p:nvSpPr>
        <p:spPr>
          <a:xfrm>
            <a:off x="459105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实现逻辑</a:t>
            </a:r>
            <a:endParaRPr lang="zh-CN" sz="1700"/>
          </a:p>
        </p:txBody>
      </p:sp>
      <p:sp>
        <p:nvSpPr>
          <p:cNvPr id="51" name="Text 51"/>
          <p:cNvSpPr txBox="1"/>
          <p:nvPr/>
        </p:nvSpPr>
        <p:spPr>
          <a:xfrm>
            <a:off x="459105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1. 订单和店铺价值数据进入数据库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2. Mapper 查询订单主表和店铺价值明细表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3. Service 聚合指标并返回统一结构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4. 前端看板按日期范围展示结果</a:t>
            </a:r>
            <a:endParaRPr lang="zh-CN" sz="1300"/>
          </a:p>
        </p:txBody>
      </p:sp>
      <p:sp>
        <p:nvSpPr>
          <p:cNvPr id="52" name="Box 52"/>
          <p:cNvSpPr/>
          <p:nvPr/>
        </p:nvSpPr>
        <p:spPr>
          <a:xfrm>
            <a:off x="809625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53" name="Box 53"/>
          <p:cNvSpPr/>
          <p:nvPr/>
        </p:nvSpPr>
        <p:spPr>
          <a:xfrm>
            <a:off x="8096250" y="1571625"/>
            <a:ext cx="76200" cy="3524250"/>
          </a:xfrm>
          <a:prstGeom prst="rect">
            <a:avLst/>
          </a:prstGeom>
          <a:solidFill>
            <a:srgbClr val="E88B3A"/>
          </a:solidFill>
          <a:ln w="9525">
            <a:solidFill>
              <a:srgbClr val="E88B3A"/>
            </a:solidFill>
          </a:ln>
        </p:spPr>
      </p:sp>
      <p:sp>
        <p:nvSpPr>
          <p:cNvPr id="54" name="Text 54"/>
          <p:cNvSpPr txBox="1"/>
          <p:nvPr/>
        </p:nvSpPr>
        <p:spPr>
          <a:xfrm>
            <a:off x="830580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当前基础</a:t>
            </a:r>
            <a:endParaRPr lang="zh-CN" sz="1700"/>
          </a:p>
        </p:txBody>
      </p:sp>
      <p:sp>
        <p:nvSpPr>
          <p:cNvPr id="55" name="Text 55"/>
          <p:cNvSpPr txBox="1"/>
          <p:nvPr/>
        </p:nvSpPr>
        <p:spPr>
          <a:xfrm>
            <a:off x="830580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dtm_order_main：订单主表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dtm_shop_value_main：店铺价值明细表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当前数据库中两张核心表已有较多数据，可支撑订单监测主要分析。</a:t>
            </a:r>
            <a:endParaRPr lang="zh-CN" sz="1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56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供应监测：功能逻辑</a:t>
            </a:r>
            <a:endParaRPr lang="zh-CN" sz="3000"/>
          </a:p>
        </p:txBody>
      </p:sp>
      <p:sp>
        <p:nvSpPr>
          <p:cNvPr id="57" name="Text 57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供应监测目标是从 Excel 文件读取升级为数据库驱动</a:t>
            </a:r>
            <a:endParaRPr lang="zh-CN" sz="1400"/>
          </a:p>
        </p:txBody>
      </p:sp>
      <p:sp>
        <p:nvSpPr>
          <p:cNvPr id="58" name="Box 58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59" name="Box 59"/>
          <p:cNvSpPr/>
          <p:nvPr/>
        </p:nvSpPr>
        <p:spPr>
          <a:xfrm>
            <a:off x="66675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60" name="Box 60"/>
          <p:cNvSpPr/>
          <p:nvPr/>
        </p:nvSpPr>
        <p:spPr>
          <a:xfrm>
            <a:off x="666750" y="1571625"/>
            <a:ext cx="76200" cy="3524250"/>
          </a:xfrm>
          <a:prstGeom prst="rect">
            <a:avLst/>
          </a:prstGeom>
          <a:solidFill>
            <a:srgbClr val="449B7A"/>
          </a:solidFill>
          <a:ln w="9525">
            <a:solidFill>
              <a:srgbClr val="449B7A"/>
            </a:solidFill>
          </a:ln>
        </p:spPr>
      </p:sp>
      <p:sp>
        <p:nvSpPr>
          <p:cNvPr id="61" name="Text 61"/>
          <p:cNvSpPr txBox="1"/>
          <p:nvPr/>
        </p:nvSpPr>
        <p:spPr>
          <a:xfrm>
            <a:off x="87630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核心功能</a:t>
            </a:r>
            <a:endParaRPr lang="zh-CN" sz="1700"/>
          </a:p>
        </p:txBody>
      </p:sp>
      <p:sp>
        <p:nvSpPr>
          <p:cNvPr id="62" name="Text 62"/>
          <p:cNvSpPr txBox="1"/>
          <p:nvPr/>
        </p:nvSpPr>
        <p:spPr>
          <a:xfrm>
            <a:off x="87630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供应商统计：订单金额、入库金额、完成率、准交率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供应商对比：多个供应商横向比较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付款计划：账期 + 验收/入库日期计算预计付款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数据导入：账期、订单、入库、匹配结果</a:t>
            </a:r>
            <a:endParaRPr lang="zh-CN" sz="1300"/>
          </a:p>
        </p:txBody>
      </p:sp>
      <p:sp>
        <p:nvSpPr>
          <p:cNvPr id="63" name="Box 63"/>
          <p:cNvSpPr/>
          <p:nvPr/>
        </p:nvSpPr>
        <p:spPr>
          <a:xfrm>
            <a:off x="438150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64" name="Box 64"/>
          <p:cNvSpPr/>
          <p:nvPr/>
        </p:nvSpPr>
        <p:spPr>
          <a:xfrm>
            <a:off x="4381500" y="1571625"/>
            <a:ext cx="76200" cy="352425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65" name="Text 65"/>
          <p:cNvSpPr txBox="1"/>
          <p:nvPr/>
        </p:nvSpPr>
        <p:spPr>
          <a:xfrm>
            <a:off x="459105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实现逻辑</a:t>
            </a:r>
            <a:endParaRPr lang="zh-CN" sz="1700"/>
          </a:p>
        </p:txBody>
      </p:sp>
      <p:sp>
        <p:nvSpPr>
          <p:cNvPr id="66" name="Text 66"/>
          <p:cNvSpPr txBox="1"/>
          <p:nvPr/>
        </p:nvSpPr>
        <p:spPr>
          <a:xfrm>
            <a:off x="459105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1. 上传供应监测相关 Excel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2. 解析供应商、订单、入库、账期字段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3. 写入供应监测数据表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4. Service 从数据库聚合供应商指标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5. 前端继续使用现有查询接口</a:t>
            </a:r>
            <a:endParaRPr lang="zh-CN" sz="1300"/>
          </a:p>
        </p:txBody>
      </p:sp>
      <p:sp>
        <p:nvSpPr>
          <p:cNvPr id="67" name="Box 67"/>
          <p:cNvSpPr/>
          <p:nvPr/>
        </p:nvSpPr>
        <p:spPr>
          <a:xfrm>
            <a:off x="8096250" y="1571625"/>
            <a:ext cx="3429000" cy="3524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68" name="Box 68"/>
          <p:cNvSpPr/>
          <p:nvPr/>
        </p:nvSpPr>
        <p:spPr>
          <a:xfrm>
            <a:off x="8096250" y="1571625"/>
            <a:ext cx="76200" cy="3524250"/>
          </a:xfrm>
          <a:prstGeom prst="rect">
            <a:avLst/>
          </a:prstGeom>
          <a:solidFill>
            <a:srgbClr val="E88B3A"/>
          </a:solidFill>
          <a:ln w="9525">
            <a:solidFill>
              <a:srgbClr val="E88B3A"/>
            </a:solidFill>
          </a:ln>
        </p:spPr>
      </p:sp>
      <p:sp>
        <p:nvSpPr>
          <p:cNvPr id="69" name="Text 69"/>
          <p:cNvSpPr txBox="1"/>
          <p:nvPr/>
        </p:nvSpPr>
        <p:spPr>
          <a:xfrm>
            <a:off x="8305800" y="1724025"/>
            <a:ext cx="3095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当前缺口</a:t>
            </a:r>
            <a:endParaRPr lang="zh-CN" sz="1700"/>
          </a:p>
        </p:txBody>
      </p:sp>
      <p:sp>
        <p:nvSpPr>
          <p:cNvPr id="70" name="Text 70"/>
          <p:cNvSpPr txBox="1"/>
          <p:nvPr/>
        </p:nvSpPr>
        <p:spPr>
          <a:xfrm>
            <a:off x="8305800" y="2124075"/>
            <a:ext cx="3095625" cy="287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数据库已有：供应商基础表、采购入库基础表。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仍缺：采购订单、供应商账期、计划交货日期、实际验收日期、订单入库匹配结果。</a:t>
            </a:r>
            <a:endParaRPr lang="zh-CN" sz="1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71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模块关联关系</a:t>
            </a:r>
            <a:endParaRPr lang="zh-CN" sz="3000"/>
          </a:p>
        </p:txBody>
      </p:sp>
      <p:sp>
        <p:nvSpPr>
          <p:cNvPr id="72" name="Text 72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两个监测模块不是孤立看板，而是与基础数据和分析模块共享数据资产</a:t>
            </a:r>
            <a:endParaRPr lang="zh-CN" sz="1400"/>
          </a:p>
        </p:txBody>
      </p:sp>
      <p:sp>
        <p:nvSpPr>
          <p:cNvPr id="73" name="Box 73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74" name="Box 74"/>
          <p:cNvSpPr/>
          <p:nvPr/>
        </p:nvSpPr>
        <p:spPr>
          <a:xfrm>
            <a:off x="857250" y="1619250"/>
            <a:ext cx="4762500" cy="26670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75" name="Box 75"/>
          <p:cNvSpPr/>
          <p:nvPr/>
        </p:nvSpPr>
        <p:spPr>
          <a:xfrm>
            <a:off x="857250" y="1619250"/>
            <a:ext cx="76200" cy="266700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76" name="Text 76"/>
          <p:cNvSpPr txBox="1"/>
          <p:nvPr/>
        </p:nvSpPr>
        <p:spPr>
          <a:xfrm>
            <a:off x="106680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订单监测关联</a:t>
            </a:r>
            <a:endParaRPr lang="zh-CN" sz="1700"/>
          </a:p>
        </p:txBody>
      </p:sp>
      <p:sp>
        <p:nvSpPr>
          <p:cNvPr id="77" name="Text 77"/>
          <p:cNvSpPr txBox="1"/>
          <p:nvPr/>
        </p:nvSpPr>
        <p:spPr>
          <a:xfrm>
            <a:off x="1066800" y="2171700"/>
            <a:ext cx="4429125" cy="2019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产品模块：通过 SKU 关联商品、SPU、产品信息。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生命周期模块：复用订单销售数据做热销、趋势、生命周期分析。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店铺模块：复用平台、渠道、业务单元维度。</a:t>
            </a:r>
            <a:endParaRPr lang="zh-CN" sz="1300"/>
          </a:p>
        </p:txBody>
      </p:sp>
      <p:sp>
        <p:nvSpPr>
          <p:cNvPr id="78" name="Box 78"/>
          <p:cNvSpPr/>
          <p:nvPr/>
        </p:nvSpPr>
        <p:spPr>
          <a:xfrm>
            <a:off x="6572250" y="1619250"/>
            <a:ext cx="4762500" cy="26670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79" name="Box 79"/>
          <p:cNvSpPr/>
          <p:nvPr/>
        </p:nvSpPr>
        <p:spPr>
          <a:xfrm>
            <a:off x="6572250" y="1619250"/>
            <a:ext cx="76200" cy="2667000"/>
          </a:xfrm>
          <a:prstGeom prst="rect">
            <a:avLst/>
          </a:prstGeom>
          <a:solidFill>
            <a:srgbClr val="449B7A"/>
          </a:solidFill>
          <a:ln w="9525">
            <a:solidFill>
              <a:srgbClr val="449B7A"/>
            </a:solidFill>
          </a:ln>
        </p:spPr>
      </p:sp>
      <p:sp>
        <p:nvSpPr>
          <p:cNvPr id="80" name="Text 80"/>
          <p:cNvSpPr txBox="1"/>
          <p:nvPr/>
        </p:nvSpPr>
        <p:spPr>
          <a:xfrm>
            <a:off x="678180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供应监测关联</a:t>
            </a:r>
            <a:endParaRPr lang="zh-CN" sz="1700"/>
          </a:p>
        </p:txBody>
      </p:sp>
      <p:sp>
        <p:nvSpPr>
          <p:cNvPr id="81" name="Text 81"/>
          <p:cNvSpPr txBox="1"/>
          <p:nvPr/>
        </p:nvSpPr>
        <p:spPr>
          <a:xfrm>
            <a:off x="6781800" y="2171700"/>
            <a:ext cx="4429125" cy="2019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库存模块：复用采购入库和库存流转数据。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产品模块：通过 SKU 关联采购产品。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供应商资料：复用供应商编号和名称，扩展账期和履约指标。</a:t>
            </a:r>
            <a:endParaRPr lang="zh-CN" sz="1300"/>
          </a:p>
        </p:txBody>
      </p:sp>
      <p:sp>
        <p:nvSpPr>
          <p:cNvPr id="82" name="Box 82"/>
          <p:cNvSpPr/>
          <p:nvPr/>
        </p:nvSpPr>
        <p:spPr>
          <a:xfrm>
            <a:off x="1809750" y="4714875"/>
            <a:ext cx="8572500" cy="90487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83" name="Box 83"/>
          <p:cNvSpPr/>
          <p:nvPr/>
        </p:nvSpPr>
        <p:spPr>
          <a:xfrm>
            <a:off x="1809750" y="4714875"/>
            <a:ext cx="76200" cy="904875"/>
          </a:xfrm>
          <a:prstGeom prst="rect">
            <a:avLst/>
          </a:prstGeom>
          <a:solidFill>
            <a:srgbClr val="E88B3A"/>
          </a:solidFill>
          <a:ln w="9525">
            <a:solidFill>
              <a:srgbClr val="E88B3A"/>
            </a:solidFill>
          </a:ln>
        </p:spPr>
      </p:sp>
      <p:sp>
        <p:nvSpPr>
          <p:cNvPr id="84" name="Text 84"/>
          <p:cNvSpPr txBox="1"/>
          <p:nvPr/>
        </p:nvSpPr>
        <p:spPr>
          <a:xfrm>
            <a:off x="2019300" y="4867275"/>
            <a:ext cx="823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通用关联</a:t>
            </a:r>
            <a:endParaRPr lang="zh-CN" sz="1700"/>
          </a:p>
        </p:txBody>
      </p:sp>
      <p:sp>
        <p:nvSpPr>
          <p:cNvPr id="85" name="Text 85"/>
          <p:cNvSpPr txBox="1"/>
          <p:nvPr/>
        </p:nvSpPr>
        <p:spPr>
          <a:xfrm>
            <a:off x="2019300" y="5267325"/>
            <a:ext cx="8239125" cy="2571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系统权限和操作日志可统一管理导入权限、导入记录和异常追踪；导入批次设计可在订单和供应两个模块复用。</a:t>
            </a:r>
            <a:endParaRPr lang="zh-CN" sz="13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 86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数据入库建设重点</a:t>
            </a:r>
            <a:endParaRPr lang="zh-CN" sz="3000"/>
          </a:p>
        </p:txBody>
      </p:sp>
      <p:sp>
        <p:nvSpPr>
          <p:cNvPr id="87" name="Text 87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管理层需要关注的是数据完整性、稳定性和可追踪性</a:t>
            </a:r>
            <a:endParaRPr lang="zh-CN" sz="1400"/>
          </a:p>
        </p:txBody>
      </p:sp>
      <p:sp>
        <p:nvSpPr>
          <p:cNvPr id="88" name="Box 88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89" name="Box 89"/>
          <p:cNvSpPr/>
          <p:nvPr/>
        </p:nvSpPr>
        <p:spPr>
          <a:xfrm>
            <a:off x="857250" y="1619250"/>
            <a:ext cx="4762500" cy="28575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90" name="Box 90"/>
          <p:cNvSpPr/>
          <p:nvPr/>
        </p:nvSpPr>
        <p:spPr>
          <a:xfrm>
            <a:off x="857250" y="1619250"/>
            <a:ext cx="76200" cy="285750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91" name="Text 91"/>
          <p:cNvSpPr txBox="1"/>
          <p:nvPr/>
        </p:nvSpPr>
        <p:spPr>
          <a:xfrm>
            <a:off x="106680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订单监测</a:t>
            </a:r>
            <a:endParaRPr lang="zh-CN" sz="1700"/>
          </a:p>
        </p:txBody>
      </p:sp>
      <p:sp>
        <p:nvSpPr>
          <p:cNvPr id="92" name="Text 92"/>
          <p:cNvSpPr txBox="1"/>
          <p:nvPr/>
        </p:nvSpPr>
        <p:spPr>
          <a:xfrm>
            <a:off x="1066800" y="2171700"/>
            <a:ext cx="4429125" cy="2209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建设重点：完善导入批次、重复数据处理、异常行反馈。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收益：订单看板稳定、历史数据可追溯、跨模块复用能力强。</a:t>
            </a:r>
            <a:endParaRPr lang="zh-CN" sz="1300"/>
          </a:p>
        </p:txBody>
      </p:sp>
      <p:sp>
        <p:nvSpPr>
          <p:cNvPr id="93" name="Box 93"/>
          <p:cNvSpPr/>
          <p:nvPr/>
        </p:nvSpPr>
        <p:spPr>
          <a:xfrm>
            <a:off x="6572250" y="1619250"/>
            <a:ext cx="4762500" cy="28575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94" name="Box 94"/>
          <p:cNvSpPr/>
          <p:nvPr/>
        </p:nvSpPr>
        <p:spPr>
          <a:xfrm>
            <a:off x="6572250" y="1619250"/>
            <a:ext cx="76200" cy="2857500"/>
          </a:xfrm>
          <a:prstGeom prst="rect">
            <a:avLst/>
          </a:prstGeom>
          <a:solidFill>
            <a:srgbClr val="449B7A"/>
          </a:solidFill>
          <a:ln w="9525">
            <a:solidFill>
              <a:srgbClr val="449B7A"/>
            </a:solidFill>
          </a:ln>
        </p:spPr>
      </p:sp>
      <p:sp>
        <p:nvSpPr>
          <p:cNvPr id="95" name="Text 95"/>
          <p:cNvSpPr txBox="1"/>
          <p:nvPr/>
        </p:nvSpPr>
        <p:spPr>
          <a:xfrm>
            <a:off x="6781800" y="1771650"/>
            <a:ext cx="44291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供应监测</a:t>
            </a:r>
            <a:endParaRPr lang="zh-CN" sz="1700"/>
          </a:p>
        </p:txBody>
      </p:sp>
      <p:sp>
        <p:nvSpPr>
          <p:cNvPr id="96" name="Text 96"/>
          <p:cNvSpPr txBox="1"/>
          <p:nvPr/>
        </p:nvSpPr>
        <p:spPr>
          <a:xfrm>
            <a:off x="6781800" y="2171700"/>
            <a:ext cx="4429125" cy="2209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建设重点：补齐采购订单、账期、计划交货日期、实际验收日期、匹配结果。</a:t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/>
            </a:r>
            <a:endParaRPr lang="zh-CN" sz="1300"/>
          </a:p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收益：供应商履约分析和付款计划可以稳定落地。</a:t>
            </a:r>
            <a:endParaRPr lang="zh-CN" sz="13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 97"/>
          <p:cNvSpPr txBox="1"/>
          <p:nvPr/>
        </p:nvSpPr>
        <p:spPr>
          <a:xfrm>
            <a:off x="666750" y="400050"/>
            <a:ext cx="9334500" cy="495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3000" b="1">
                <a:solidFill>
                  <a:srgbClr val="17304A"/>
                </a:solidFill>
                <a:latin typeface="Microsoft YaHei"/>
                <a:ea typeface="Microsoft YaHei"/>
              </a:rPr>
              <a:t>推进路径</a:t>
            </a:r>
            <a:endParaRPr lang="zh-CN" sz="3000"/>
          </a:p>
        </p:txBody>
      </p:sp>
      <p:sp>
        <p:nvSpPr>
          <p:cNvPr id="98" name="Text 98"/>
          <p:cNvSpPr txBox="1"/>
          <p:nvPr/>
        </p:nvSpPr>
        <p:spPr>
          <a:xfrm>
            <a:off x="685800" y="876300"/>
            <a:ext cx="9334500" cy="2857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>
                <a:solidFill>
                  <a:srgbClr val="666666"/>
                </a:solidFill>
                <a:latin typeface="Microsoft YaHei"/>
                <a:ea typeface="Microsoft YaHei"/>
              </a:rPr>
              <a:t>建议分阶段推进，先稳定数据，再扩展分析能力</a:t>
            </a:r>
            <a:endParaRPr lang="zh-CN" sz="1400"/>
          </a:p>
        </p:txBody>
      </p:sp>
      <p:sp>
        <p:nvSpPr>
          <p:cNvPr id="99" name="Box 99"/>
          <p:cNvSpPr/>
          <p:nvPr/>
        </p:nvSpPr>
        <p:spPr>
          <a:xfrm>
            <a:off x="666750" y="1219200"/>
            <a:ext cx="10858500" cy="28575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100" name="Box 100"/>
          <p:cNvSpPr/>
          <p:nvPr/>
        </p:nvSpPr>
        <p:spPr>
          <a:xfrm>
            <a:off x="762000" y="2095500"/>
            <a:ext cx="2000250" cy="809625"/>
          </a:xfrm>
          <a:prstGeom prst="roundRect">
            <a:avLst/>
          </a:prstGeom>
          <a:solidFill>
            <a:srgbClr val="DAE7F4"/>
          </a:solidFill>
          <a:ln w="9525">
            <a:solidFill>
              <a:srgbClr val="2B74B1"/>
            </a:solidFill>
          </a:ln>
        </p:spPr>
      </p:sp>
      <p:sp>
        <p:nvSpPr>
          <p:cNvPr id="101" name="Text 101"/>
          <p:cNvSpPr txBox="1"/>
          <p:nvPr/>
        </p:nvSpPr>
        <p:spPr>
          <a:xfrm>
            <a:off x="857250" y="2238375"/>
            <a:ext cx="1809750" cy="6191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阶段一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确认数据源和字段口径</a:t>
            </a:r>
            <a:endParaRPr lang="zh-CN" sz="1400"/>
          </a:p>
        </p:txBody>
      </p:sp>
      <p:sp>
        <p:nvSpPr>
          <p:cNvPr id="102" name="Text 102"/>
          <p:cNvSpPr txBox="1"/>
          <p:nvPr/>
        </p:nvSpPr>
        <p:spPr>
          <a:xfrm>
            <a:off x="2933700" y="228600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103" name="Box 103"/>
          <p:cNvSpPr/>
          <p:nvPr/>
        </p:nvSpPr>
        <p:spPr>
          <a:xfrm>
            <a:off x="3524250" y="2095500"/>
            <a:ext cx="2000250" cy="809625"/>
          </a:xfrm>
          <a:prstGeom prst="roundRect">
            <a:avLst/>
          </a:prstGeom>
          <a:solidFill>
            <a:srgbClr val="EAF5EC"/>
          </a:solidFill>
          <a:ln w="9525">
            <a:solidFill>
              <a:srgbClr val="449B7A"/>
            </a:solidFill>
          </a:ln>
        </p:spPr>
      </p:sp>
      <p:sp>
        <p:nvSpPr>
          <p:cNvPr id="104" name="Text 104"/>
          <p:cNvSpPr txBox="1"/>
          <p:nvPr/>
        </p:nvSpPr>
        <p:spPr>
          <a:xfrm>
            <a:off x="3619500" y="2238375"/>
            <a:ext cx="1809750" cy="6191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阶段二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建设导入和入库表</a:t>
            </a:r>
            <a:endParaRPr lang="zh-CN" sz="1400"/>
          </a:p>
        </p:txBody>
      </p:sp>
      <p:sp>
        <p:nvSpPr>
          <p:cNvPr id="105" name="Text 105"/>
          <p:cNvSpPr txBox="1"/>
          <p:nvPr/>
        </p:nvSpPr>
        <p:spPr>
          <a:xfrm>
            <a:off x="5695950" y="228600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106" name="Box 106"/>
          <p:cNvSpPr/>
          <p:nvPr/>
        </p:nvSpPr>
        <p:spPr>
          <a:xfrm>
            <a:off x="6286500" y="2095500"/>
            <a:ext cx="2190750" cy="809625"/>
          </a:xfrm>
          <a:prstGeom prst="roundRect">
            <a:avLst/>
          </a:prstGeom>
          <a:solidFill>
            <a:srgbClr val="F7F1E8"/>
          </a:solidFill>
          <a:ln w="9525">
            <a:solidFill>
              <a:srgbClr val="E88B3A"/>
            </a:solidFill>
          </a:ln>
        </p:spPr>
      </p:sp>
      <p:sp>
        <p:nvSpPr>
          <p:cNvPr id="107" name="Text 107"/>
          <p:cNvSpPr txBox="1"/>
          <p:nvPr/>
        </p:nvSpPr>
        <p:spPr>
          <a:xfrm>
            <a:off x="6381750" y="2238375"/>
            <a:ext cx="2000250" cy="6191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阶段三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切换 Service 查询数据库</a:t>
            </a:r>
            <a:endParaRPr lang="zh-CN" sz="1400"/>
          </a:p>
        </p:txBody>
      </p:sp>
      <p:sp>
        <p:nvSpPr>
          <p:cNvPr id="108" name="Text 108"/>
          <p:cNvSpPr txBox="1"/>
          <p:nvPr/>
        </p:nvSpPr>
        <p:spPr>
          <a:xfrm>
            <a:off x="8648700" y="2286000"/>
            <a:ext cx="476250" cy="4762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666666"/>
                </a:solidFill>
                <a:latin typeface="Microsoft YaHei"/>
                <a:ea typeface="Microsoft YaHei"/>
              </a:rPr>
              <a:t>→</a:t>
            </a:r>
            <a:endParaRPr lang="zh-CN" sz="2800"/>
          </a:p>
        </p:txBody>
      </p:sp>
      <p:sp>
        <p:nvSpPr>
          <p:cNvPr id="109" name="Box 109"/>
          <p:cNvSpPr/>
          <p:nvPr/>
        </p:nvSpPr>
        <p:spPr>
          <a:xfrm>
            <a:off x="9239250" y="2095500"/>
            <a:ext cx="2000250" cy="80962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2B74B1"/>
            </a:solidFill>
          </a:ln>
        </p:spPr>
      </p:sp>
      <p:sp>
        <p:nvSpPr>
          <p:cNvPr id="110" name="Text 110"/>
          <p:cNvSpPr txBox="1"/>
          <p:nvPr/>
        </p:nvSpPr>
        <p:spPr>
          <a:xfrm>
            <a:off x="9334500" y="2238375"/>
            <a:ext cx="1809750" cy="6191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阶段四</a:t>
            </a:r>
            <a:endParaRPr lang="zh-CN" sz="1400"/>
          </a:p>
          <a:p>
            <a:r>
              <a:rPr lang="zh-CN" sz="1400" b="1">
                <a:solidFill>
                  <a:srgbClr val="17304A"/>
                </a:solidFill>
                <a:latin typeface="Microsoft YaHei"/>
                <a:ea typeface="Microsoft YaHei"/>
              </a:rPr>
              <a:t>完善看板和管理报表</a:t>
            </a:r>
            <a:endParaRPr lang="zh-CN" sz="1400"/>
          </a:p>
        </p:txBody>
      </p:sp>
      <p:sp>
        <p:nvSpPr>
          <p:cNvPr id="111" name="Box 111"/>
          <p:cNvSpPr/>
          <p:nvPr/>
        </p:nvSpPr>
        <p:spPr>
          <a:xfrm>
            <a:off x="1143000" y="4095750"/>
            <a:ext cx="9906000" cy="123825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</p:sp>
      <p:sp>
        <p:nvSpPr>
          <p:cNvPr id="112" name="Box 112"/>
          <p:cNvSpPr/>
          <p:nvPr/>
        </p:nvSpPr>
        <p:spPr>
          <a:xfrm>
            <a:off x="1143000" y="4095750"/>
            <a:ext cx="76200" cy="1238250"/>
          </a:xfrm>
          <a:prstGeom prst="rect">
            <a:avLst/>
          </a:prstGeom>
          <a:solidFill>
            <a:srgbClr val="2B74B1"/>
          </a:solidFill>
          <a:ln w="9525">
            <a:solidFill>
              <a:srgbClr val="2B74B1"/>
            </a:solidFill>
          </a:ln>
        </p:spPr>
      </p:sp>
      <p:sp>
        <p:nvSpPr>
          <p:cNvPr id="113" name="Text 113"/>
          <p:cNvSpPr txBox="1"/>
          <p:nvPr/>
        </p:nvSpPr>
        <p:spPr>
          <a:xfrm>
            <a:off x="1352550" y="4248150"/>
            <a:ext cx="9572625" cy="3238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700" b="1">
                <a:solidFill>
                  <a:srgbClr val="17304A"/>
                </a:solidFill>
                <a:latin typeface="Microsoft YaHei"/>
                <a:ea typeface="Microsoft YaHei"/>
              </a:rPr>
              <a:t>结论</a:t>
            </a:r>
            <a:endParaRPr lang="zh-CN" sz="1700"/>
          </a:p>
        </p:txBody>
      </p:sp>
      <p:sp>
        <p:nvSpPr>
          <p:cNvPr id="114" name="Text 114"/>
          <p:cNvSpPr txBox="1"/>
          <p:nvPr/>
        </p:nvSpPr>
        <p:spPr>
          <a:xfrm>
            <a:off x="1352550" y="4648200"/>
            <a:ext cx="9572625" cy="590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sz="1300">
                <a:solidFill>
                  <a:srgbClr val="555555"/>
                </a:solidFill>
                <a:latin typeface="Microsoft YaHei"/>
                <a:ea typeface="Microsoft YaHei"/>
              </a:rPr>
              <a:t>订单监测已有较好的数据库基础，重点是规范化导入和追踪。供应监测需要先补齐核心数据表，再将现有 Excel 分析迁移到数据库查询。</a:t>
            </a:r>
            <a:endParaRPr lang="zh-CN" sz="13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TM">
  <a:themeElements>
    <a:clrScheme name="DTM">
      <a:dk1>
        <a:srgbClr val="17304A"/>
      </a:dk1>
      <a:lt1>
        <a:srgbClr val="FFFFFF"/>
      </a:lt1>
      <a:dk2>
        <a:srgbClr val="666666"/>
      </a:dk2>
      <a:lt2>
        <a:srgbClr val="FBFAF7"/>
      </a:lt2>
      <a:accent1>
        <a:srgbClr val="2B74B1"/>
      </a:accent1>
      <a:accent2>
        <a:srgbClr val="449B7A"/>
      </a:accent2>
      <a:accent3>
        <a:srgbClr val="E88B3A"/>
      </a:accent3>
      <a:accent4>
        <a:srgbClr val="8A8A8A"/>
      </a:accent4>
      <a:accent5>
        <a:srgbClr val="DAE7F4"/>
      </a:accent5>
      <a:accent6>
        <a:srgbClr val="F7F1E8"/>
      </a:accent6>
      <a:hlink>
        <a:srgbClr val="2B74B1"/>
      </a:hlink>
      <a:folHlink>
        <a:srgbClr val="449B7A"/>
      </a:folHlink>
    </a:clrScheme>
    <a:fontScheme name="DTM">
      <a:majorFont>
        <a:latin typeface="Microsoft YaHei"/>
        <a:ea typeface="Microsoft YaHei"/>
      </a:majorFont>
      <a:minorFont>
        <a:latin typeface="Microsoft YaHei"/>
        <a:ea typeface="Microsoft YaHei"/>
      </a:minorFont>
    </a:fontScheme>
    <a:fmtScheme name="DTM">
      <a:fillStyleLst>
        <a:solidFill>
          <a:schemeClr val="phClr"/>
        </a:solidFill>
      </a:fillStyleLst>
      <a:lnStyleLst>
        <a:ln w="9525">
          <a:solidFill>
            <a:schemeClr val="phClr"/>
          </a:solidFill>
        </a:ln>
      </a:lnStyleLst>
      <a:effectStyleLst>
        <a:effectStyle>
          <a:effectLst/>
        </a:effectStyle>
      </a:effectStyleLst>
      <a:bgFillStyleLst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Application>Codex OpenXML Generator</Application>
  <PresentationFormat>Widescreen</PresentationFormat>
  <Slides>8</Slides>
  <Company>DTM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订单与供应监测模块架构汇报</dc:title>
  <dc:creator>Codex</dc:creator>
  <cp:lastModifiedBy>Codex</cp:lastModifiedBy>
  <dcterms:created xsi:type="dcterms:W3CDTF">2026-05-05T10:23:36Z</dcterms:created>
  <dcterms:modified xsi:type="dcterms:W3CDTF">2026-05-05T10:23:36Z</dcterms:modified>
</cp:coreProperties>
</file>